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9958963" cy="19796125"/>
  <p:notesSz cx="6858000" cy="9144000"/>
  <p:defaultTextStyle>
    <a:defPPr>
      <a:defRPr lang="en-US"/>
    </a:defPPr>
    <a:lvl1pPr marL="0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1pPr>
    <a:lvl2pPr marL="1707276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2pPr>
    <a:lvl3pPr marL="3414552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3pPr>
    <a:lvl4pPr marL="5121829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4pPr>
    <a:lvl5pPr marL="6829105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5pPr>
    <a:lvl6pPr marL="8536381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6pPr>
    <a:lvl7pPr marL="10243657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7pPr>
    <a:lvl8pPr marL="11950934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8pPr>
    <a:lvl9pPr marL="13658210" algn="l" defTabSz="1707276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35">
          <p15:clr>
            <a:srgbClr val="A4A3A4"/>
          </p15:clr>
        </p15:guide>
        <p15:guide id="2" pos="1258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412" autoAdjust="0"/>
  </p:normalViewPr>
  <p:slideViewPr>
    <p:cSldViewPr snapToGrid="0" snapToObjects="1">
      <p:cViewPr varScale="1">
        <p:scale>
          <a:sx n="37" d="100"/>
          <a:sy n="37" d="100"/>
        </p:scale>
        <p:origin x="210" y="240"/>
      </p:cViewPr>
      <p:guideLst>
        <p:guide orient="horz" pos="6235"/>
        <p:guide pos="1258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9622C-891A-4590-A63C-F8A7D0BCEE9B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14325" y="1143000"/>
            <a:ext cx="62293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5957D-BD5D-4E3A-9755-7656A46678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038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5957D-BD5D-4E3A-9755-7656A46678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58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96922" y="6149631"/>
            <a:ext cx="33965119" cy="4243336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93845" y="11217804"/>
            <a:ext cx="27971274" cy="505901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7072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414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121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8291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536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2436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9509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658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6599154" y="2286637"/>
            <a:ext cx="39286041" cy="48757123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34090" y="2286637"/>
            <a:ext cx="117199083" cy="48757123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6483" y="12720845"/>
            <a:ext cx="33965119" cy="3931730"/>
          </a:xfrm>
        </p:spPr>
        <p:txBody>
          <a:bodyPr anchor="t"/>
          <a:lstStyle>
            <a:lvl1pPr algn="l">
              <a:defRPr sz="149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56483" y="8390444"/>
            <a:ext cx="33965119" cy="4330401"/>
          </a:xfrm>
        </p:spPr>
        <p:txBody>
          <a:bodyPr anchor="b"/>
          <a:lstStyle>
            <a:lvl1pPr marL="0" indent="0">
              <a:buNone/>
              <a:defRPr sz="7500">
                <a:solidFill>
                  <a:schemeClr val="tx1">
                    <a:tint val="75000"/>
                  </a:schemeClr>
                </a:solidFill>
              </a:defRPr>
            </a:lvl1pPr>
            <a:lvl2pPr marL="1707276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2pPr>
            <a:lvl3pPr marL="3414552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3pPr>
            <a:lvl4pPr marL="5121829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4pPr>
            <a:lvl5pPr marL="6829105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5pPr>
            <a:lvl6pPr marL="8536381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6pPr>
            <a:lvl7pPr marL="10243657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7pPr>
            <a:lvl8pPr marL="11950934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8pPr>
            <a:lvl9pPr marL="13658210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34090" y="13334890"/>
            <a:ext cx="78239095" cy="37708870"/>
          </a:xfrm>
        </p:spPr>
        <p:txBody>
          <a:bodyPr/>
          <a:lstStyle>
            <a:lvl1pPr>
              <a:defRPr sz="10500"/>
            </a:lvl1pPr>
            <a:lvl2pPr>
              <a:defRPr sz="9000"/>
            </a:lvl2pPr>
            <a:lvl3pPr>
              <a:defRPr sz="7500"/>
            </a:lvl3pPr>
            <a:lvl4pPr>
              <a:defRPr sz="6700"/>
            </a:lvl4pPr>
            <a:lvl5pPr>
              <a:defRPr sz="6700"/>
            </a:lvl5pPr>
            <a:lvl6pPr>
              <a:defRPr sz="6700"/>
            </a:lvl6pPr>
            <a:lvl7pPr>
              <a:defRPr sz="6700"/>
            </a:lvl7pPr>
            <a:lvl8pPr>
              <a:defRPr sz="6700"/>
            </a:lvl8pPr>
            <a:lvl9pPr>
              <a:defRPr sz="67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639165" y="13334890"/>
            <a:ext cx="78246030" cy="37708870"/>
          </a:xfrm>
        </p:spPr>
        <p:txBody>
          <a:bodyPr/>
          <a:lstStyle>
            <a:lvl1pPr>
              <a:defRPr sz="10500"/>
            </a:lvl1pPr>
            <a:lvl2pPr>
              <a:defRPr sz="9000"/>
            </a:lvl2pPr>
            <a:lvl3pPr>
              <a:defRPr sz="7500"/>
            </a:lvl3pPr>
            <a:lvl4pPr>
              <a:defRPr sz="6700"/>
            </a:lvl4pPr>
            <a:lvl5pPr>
              <a:defRPr sz="6700"/>
            </a:lvl5pPr>
            <a:lvl6pPr>
              <a:defRPr sz="6700"/>
            </a:lvl6pPr>
            <a:lvl7pPr>
              <a:defRPr sz="6700"/>
            </a:lvl7pPr>
            <a:lvl8pPr>
              <a:defRPr sz="6700"/>
            </a:lvl8pPr>
            <a:lvl9pPr>
              <a:defRPr sz="67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948" y="792763"/>
            <a:ext cx="35963067" cy="3299354"/>
          </a:xfrm>
        </p:spPr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7948" y="4431218"/>
            <a:ext cx="17655481" cy="1846720"/>
          </a:xfrm>
        </p:spPr>
        <p:txBody>
          <a:bodyPr anchor="b"/>
          <a:lstStyle>
            <a:lvl1pPr marL="0" indent="0">
              <a:buNone/>
              <a:defRPr sz="9000" b="1"/>
            </a:lvl1pPr>
            <a:lvl2pPr marL="1707276" indent="0">
              <a:buNone/>
              <a:defRPr sz="7500" b="1"/>
            </a:lvl2pPr>
            <a:lvl3pPr marL="3414552" indent="0">
              <a:buNone/>
              <a:defRPr sz="6700" b="1"/>
            </a:lvl3pPr>
            <a:lvl4pPr marL="5121829" indent="0">
              <a:buNone/>
              <a:defRPr sz="6000" b="1"/>
            </a:lvl4pPr>
            <a:lvl5pPr marL="6829105" indent="0">
              <a:buNone/>
              <a:defRPr sz="6000" b="1"/>
            </a:lvl5pPr>
            <a:lvl6pPr marL="8536381" indent="0">
              <a:buNone/>
              <a:defRPr sz="6000" b="1"/>
            </a:lvl6pPr>
            <a:lvl7pPr marL="10243657" indent="0">
              <a:buNone/>
              <a:defRPr sz="6000" b="1"/>
            </a:lvl7pPr>
            <a:lvl8pPr marL="11950934" indent="0">
              <a:buNone/>
              <a:defRPr sz="6000" b="1"/>
            </a:lvl8pPr>
            <a:lvl9pPr marL="13658210" indent="0">
              <a:buNone/>
              <a:defRPr sz="60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97948" y="6277938"/>
            <a:ext cx="17655481" cy="11405686"/>
          </a:xfrm>
        </p:spPr>
        <p:txBody>
          <a:bodyPr/>
          <a:lstStyle>
            <a:lvl1pPr>
              <a:defRPr sz="9000"/>
            </a:lvl1pPr>
            <a:lvl2pPr>
              <a:defRPr sz="7500"/>
            </a:lvl2pPr>
            <a:lvl3pPr>
              <a:defRPr sz="67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298600" y="4431218"/>
            <a:ext cx="17662417" cy="1846720"/>
          </a:xfrm>
        </p:spPr>
        <p:txBody>
          <a:bodyPr anchor="b"/>
          <a:lstStyle>
            <a:lvl1pPr marL="0" indent="0">
              <a:buNone/>
              <a:defRPr sz="9000" b="1"/>
            </a:lvl1pPr>
            <a:lvl2pPr marL="1707276" indent="0">
              <a:buNone/>
              <a:defRPr sz="7500" b="1"/>
            </a:lvl2pPr>
            <a:lvl3pPr marL="3414552" indent="0">
              <a:buNone/>
              <a:defRPr sz="6700" b="1"/>
            </a:lvl3pPr>
            <a:lvl4pPr marL="5121829" indent="0">
              <a:buNone/>
              <a:defRPr sz="6000" b="1"/>
            </a:lvl4pPr>
            <a:lvl5pPr marL="6829105" indent="0">
              <a:buNone/>
              <a:defRPr sz="6000" b="1"/>
            </a:lvl5pPr>
            <a:lvl6pPr marL="8536381" indent="0">
              <a:buNone/>
              <a:defRPr sz="6000" b="1"/>
            </a:lvl6pPr>
            <a:lvl7pPr marL="10243657" indent="0">
              <a:buNone/>
              <a:defRPr sz="6000" b="1"/>
            </a:lvl7pPr>
            <a:lvl8pPr marL="11950934" indent="0">
              <a:buNone/>
              <a:defRPr sz="6000" b="1"/>
            </a:lvl8pPr>
            <a:lvl9pPr marL="13658210" indent="0">
              <a:buNone/>
              <a:defRPr sz="60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298600" y="6277938"/>
            <a:ext cx="17662417" cy="11405686"/>
          </a:xfrm>
        </p:spPr>
        <p:txBody>
          <a:bodyPr/>
          <a:lstStyle>
            <a:lvl1pPr>
              <a:defRPr sz="9000"/>
            </a:lvl1pPr>
            <a:lvl2pPr>
              <a:defRPr sz="7500"/>
            </a:lvl2pPr>
            <a:lvl3pPr>
              <a:defRPr sz="67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7950" y="788179"/>
            <a:ext cx="13146224" cy="3354343"/>
          </a:xfrm>
        </p:spPr>
        <p:txBody>
          <a:bodyPr anchor="b"/>
          <a:lstStyle>
            <a:lvl1pPr algn="l">
              <a:defRPr sz="75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22845" y="788181"/>
            <a:ext cx="22338170" cy="16895444"/>
          </a:xfrm>
        </p:spPr>
        <p:txBody>
          <a:bodyPr/>
          <a:lstStyle>
            <a:lvl1pPr>
              <a:defRPr sz="11900"/>
            </a:lvl1pPr>
            <a:lvl2pPr>
              <a:defRPr sz="10500"/>
            </a:lvl2pPr>
            <a:lvl3pPr>
              <a:defRPr sz="9000"/>
            </a:lvl3pPr>
            <a:lvl4pPr>
              <a:defRPr sz="7500"/>
            </a:lvl4pPr>
            <a:lvl5pPr>
              <a:defRPr sz="7500"/>
            </a:lvl5pPr>
            <a:lvl6pPr>
              <a:defRPr sz="7500"/>
            </a:lvl6pPr>
            <a:lvl7pPr>
              <a:defRPr sz="7500"/>
            </a:lvl7pPr>
            <a:lvl8pPr>
              <a:defRPr sz="7500"/>
            </a:lvl8pPr>
            <a:lvl9pPr>
              <a:defRPr sz="75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7950" y="4142524"/>
            <a:ext cx="13146224" cy="13541101"/>
          </a:xfrm>
        </p:spPr>
        <p:txBody>
          <a:bodyPr/>
          <a:lstStyle>
            <a:lvl1pPr marL="0" indent="0">
              <a:buNone/>
              <a:defRPr sz="5200"/>
            </a:lvl1pPr>
            <a:lvl2pPr marL="1707276" indent="0">
              <a:buNone/>
              <a:defRPr sz="4500"/>
            </a:lvl2pPr>
            <a:lvl3pPr marL="3414552" indent="0">
              <a:buNone/>
              <a:defRPr sz="3700"/>
            </a:lvl3pPr>
            <a:lvl4pPr marL="5121829" indent="0">
              <a:buNone/>
              <a:defRPr sz="3400"/>
            </a:lvl4pPr>
            <a:lvl5pPr marL="6829105" indent="0">
              <a:buNone/>
              <a:defRPr sz="3400"/>
            </a:lvl5pPr>
            <a:lvl6pPr marL="8536381" indent="0">
              <a:buNone/>
              <a:defRPr sz="3400"/>
            </a:lvl6pPr>
            <a:lvl7pPr marL="10243657" indent="0">
              <a:buNone/>
              <a:defRPr sz="3400"/>
            </a:lvl7pPr>
            <a:lvl8pPr marL="11950934" indent="0">
              <a:buNone/>
              <a:defRPr sz="3400"/>
            </a:lvl8pPr>
            <a:lvl9pPr marL="13658210" indent="0">
              <a:buNone/>
              <a:defRPr sz="34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2236" y="13857288"/>
            <a:ext cx="23975378" cy="1635931"/>
          </a:xfrm>
        </p:spPr>
        <p:txBody>
          <a:bodyPr anchor="b"/>
          <a:lstStyle>
            <a:lvl1pPr algn="l">
              <a:defRPr sz="75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32236" y="1768820"/>
            <a:ext cx="23975378" cy="11877675"/>
          </a:xfrm>
        </p:spPr>
        <p:txBody>
          <a:bodyPr/>
          <a:lstStyle>
            <a:lvl1pPr marL="0" indent="0">
              <a:buNone/>
              <a:defRPr sz="11900"/>
            </a:lvl1pPr>
            <a:lvl2pPr marL="1707276" indent="0">
              <a:buNone/>
              <a:defRPr sz="10500"/>
            </a:lvl2pPr>
            <a:lvl3pPr marL="3414552" indent="0">
              <a:buNone/>
              <a:defRPr sz="9000"/>
            </a:lvl3pPr>
            <a:lvl4pPr marL="5121829" indent="0">
              <a:buNone/>
              <a:defRPr sz="7500"/>
            </a:lvl4pPr>
            <a:lvl5pPr marL="6829105" indent="0">
              <a:buNone/>
              <a:defRPr sz="7500"/>
            </a:lvl5pPr>
            <a:lvl6pPr marL="8536381" indent="0">
              <a:buNone/>
              <a:defRPr sz="7500"/>
            </a:lvl6pPr>
            <a:lvl7pPr marL="10243657" indent="0">
              <a:buNone/>
              <a:defRPr sz="7500"/>
            </a:lvl7pPr>
            <a:lvl8pPr marL="11950934" indent="0">
              <a:buNone/>
              <a:defRPr sz="7500"/>
            </a:lvl8pPr>
            <a:lvl9pPr marL="13658210" indent="0">
              <a:buNone/>
              <a:defRPr sz="7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32236" y="15493219"/>
            <a:ext cx="23975378" cy="2323294"/>
          </a:xfrm>
        </p:spPr>
        <p:txBody>
          <a:bodyPr/>
          <a:lstStyle>
            <a:lvl1pPr marL="0" indent="0">
              <a:buNone/>
              <a:defRPr sz="5200"/>
            </a:lvl1pPr>
            <a:lvl2pPr marL="1707276" indent="0">
              <a:buNone/>
              <a:defRPr sz="4500"/>
            </a:lvl2pPr>
            <a:lvl3pPr marL="3414552" indent="0">
              <a:buNone/>
              <a:defRPr sz="3700"/>
            </a:lvl3pPr>
            <a:lvl4pPr marL="5121829" indent="0">
              <a:buNone/>
              <a:defRPr sz="3400"/>
            </a:lvl4pPr>
            <a:lvl5pPr marL="6829105" indent="0">
              <a:buNone/>
              <a:defRPr sz="3400"/>
            </a:lvl5pPr>
            <a:lvl6pPr marL="8536381" indent="0">
              <a:buNone/>
              <a:defRPr sz="3400"/>
            </a:lvl6pPr>
            <a:lvl7pPr marL="10243657" indent="0">
              <a:buNone/>
              <a:defRPr sz="3400"/>
            </a:lvl7pPr>
            <a:lvl8pPr marL="11950934" indent="0">
              <a:buNone/>
              <a:defRPr sz="3400"/>
            </a:lvl8pPr>
            <a:lvl9pPr marL="13658210" indent="0">
              <a:buNone/>
              <a:defRPr sz="34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97948" y="792763"/>
            <a:ext cx="35963067" cy="3299354"/>
          </a:xfrm>
          <a:prstGeom prst="rect">
            <a:avLst/>
          </a:prstGeom>
        </p:spPr>
        <p:txBody>
          <a:bodyPr vert="horz" lIns="341455" tIns="170728" rIns="341455" bIns="170728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7948" y="4619098"/>
            <a:ext cx="35963067" cy="13064527"/>
          </a:xfrm>
          <a:prstGeom prst="rect">
            <a:avLst/>
          </a:prstGeom>
        </p:spPr>
        <p:txBody>
          <a:bodyPr vert="horz" lIns="341455" tIns="170728" rIns="341455" bIns="170728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97948" y="18348077"/>
            <a:ext cx="9323758" cy="1053960"/>
          </a:xfrm>
          <a:prstGeom prst="rect">
            <a:avLst/>
          </a:prstGeom>
        </p:spPr>
        <p:txBody>
          <a:bodyPr vert="horz" lIns="341455" tIns="170728" rIns="341455" bIns="170728" rtlCol="0" anchor="ctr"/>
          <a:lstStyle>
            <a:lvl1pPr algn="l">
              <a:defRPr sz="4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9E0B6-72B8-0D42-A391-29A862D5DA8A}" type="datetimeFigureOut">
              <a:rPr lang="en-US" smtClean="0"/>
              <a:pPr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52646" y="18348077"/>
            <a:ext cx="12653672" cy="1053960"/>
          </a:xfrm>
          <a:prstGeom prst="rect">
            <a:avLst/>
          </a:prstGeom>
        </p:spPr>
        <p:txBody>
          <a:bodyPr vert="horz" lIns="341455" tIns="170728" rIns="341455" bIns="170728" rtlCol="0" anchor="ctr"/>
          <a:lstStyle>
            <a:lvl1pPr algn="ctr">
              <a:defRPr sz="4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637257" y="18348077"/>
            <a:ext cx="9323758" cy="1053960"/>
          </a:xfrm>
          <a:prstGeom prst="rect">
            <a:avLst/>
          </a:prstGeom>
        </p:spPr>
        <p:txBody>
          <a:bodyPr vert="horz" lIns="341455" tIns="170728" rIns="341455" bIns="170728" rtlCol="0" anchor="ctr"/>
          <a:lstStyle>
            <a:lvl1pPr algn="r">
              <a:defRPr sz="4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FB4E4-11DA-2A4C-A5F2-E2377786EF1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707276" rtl="0" eaLnBrk="1" latinLnBrk="0" hangingPunct="1">
        <a:spcBef>
          <a:spcPct val="0"/>
        </a:spcBef>
        <a:buNone/>
        <a:defRPr sz="16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0457" indent="-1280457" algn="l" defTabSz="1707276" rtl="0" eaLnBrk="1" latinLnBrk="0" hangingPunct="1">
        <a:spcBef>
          <a:spcPct val="20000"/>
        </a:spcBef>
        <a:buFont typeface="Arial"/>
        <a:buChar char="•"/>
        <a:defRPr sz="11900" kern="1200">
          <a:solidFill>
            <a:schemeClr val="tx1"/>
          </a:solidFill>
          <a:latin typeface="+mn-lt"/>
          <a:ea typeface="+mn-ea"/>
          <a:cs typeface="+mn-cs"/>
        </a:defRPr>
      </a:lvl1pPr>
      <a:lvl2pPr marL="2774324" indent="-1067048" algn="l" defTabSz="1707276" rtl="0" eaLnBrk="1" latinLnBrk="0" hangingPunct="1">
        <a:spcBef>
          <a:spcPct val="20000"/>
        </a:spcBef>
        <a:buFont typeface="Arial"/>
        <a:buChar char="–"/>
        <a:defRPr sz="10500" kern="1200">
          <a:solidFill>
            <a:schemeClr val="tx1"/>
          </a:solidFill>
          <a:latin typeface="+mn-lt"/>
          <a:ea typeface="+mn-ea"/>
          <a:cs typeface="+mn-cs"/>
        </a:defRPr>
      </a:lvl2pPr>
      <a:lvl3pPr marL="4268191" indent="-853638" algn="l" defTabSz="1707276" rtl="0" eaLnBrk="1" latinLnBrk="0" hangingPunct="1">
        <a:spcBef>
          <a:spcPct val="20000"/>
        </a:spcBef>
        <a:buFont typeface="Arial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5975467" indent="-853638" algn="l" defTabSz="1707276" rtl="0" eaLnBrk="1" latinLnBrk="0" hangingPunct="1">
        <a:spcBef>
          <a:spcPct val="20000"/>
        </a:spcBef>
        <a:buFont typeface="Arial"/>
        <a:buChar char="–"/>
        <a:defRPr sz="7500" kern="1200">
          <a:solidFill>
            <a:schemeClr val="tx1"/>
          </a:solidFill>
          <a:latin typeface="+mn-lt"/>
          <a:ea typeface="+mn-ea"/>
          <a:cs typeface="+mn-cs"/>
        </a:defRPr>
      </a:lvl4pPr>
      <a:lvl5pPr marL="7682743" indent="-853638" algn="l" defTabSz="1707276" rtl="0" eaLnBrk="1" latinLnBrk="0" hangingPunct="1">
        <a:spcBef>
          <a:spcPct val="20000"/>
        </a:spcBef>
        <a:buFont typeface="Arial"/>
        <a:buChar char="»"/>
        <a:defRPr sz="7500" kern="1200">
          <a:solidFill>
            <a:schemeClr val="tx1"/>
          </a:solidFill>
          <a:latin typeface="+mn-lt"/>
          <a:ea typeface="+mn-ea"/>
          <a:cs typeface="+mn-cs"/>
        </a:defRPr>
      </a:lvl5pPr>
      <a:lvl6pPr marL="9390019" indent="-853638" algn="l" defTabSz="1707276" rtl="0" eaLnBrk="1" latinLnBrk="0" hangingPunct="1">
        <a:spcBef>
          <a:spcPct val="20000"/>
        </a:spcBef>
        <a:buFont typeface="Arial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6pPr>
      <a:lvl7pPr marL="11097296" indent="-853638" algn="l" defTabSz="1707276" rtl="0" eaLnBrk="1" latinLnBrk="0" hangingPunct="1">
        <a:spcBef>
          <a:spcPct val="20000"/>
        </a:spcBef>
        <a:buFont typeface="Arial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4572" indent="-853638" algn="l" defTabSz="1707276" rtl="0" eaLnBrk="1" latinLnBrk="0" hangingPunct="1">
        <a:spcBef>
          <a:spcPct val="20000"/>
        </a:spcBef>
        <a:buFont typeface="Arial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8pPr>
      <a:lvl9pPr marL="14511848" indent="-853638" algn="l" defTabSz="1707276" rtl="0" eaLnBrk="1" latinLnBrk="0" hangingPunct="1">
        <a:spcBef>
          <a:spcPct val="20000"/>
        </a:spcBef>
        <a:buFont typeface="Arial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1pPr>
      <a:lvl2pPr marL="1707276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2pPr>
      <a:lvl3pPr marL="3414552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3pPr>
      <a:lvl4pPr marL="5121829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4pPr>
      <a:lvl5pPr marL="6829105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5pPr>
      <a:lvl6pPr marL="8536381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43657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7pPr>
      <a:lvl8pPr marL="11950934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8pPr>
      <a:lvl9pPr marL="13658210" algn="l" defTabSz="1707276" rtl="0" eaLnBrk="1" latinLnBrk="0" hangingPunct="1">
        <a:defRPr sz="6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/>
          <p:cNvSpPr/>
          <p:nvPr/>
        </p:nvSpPr>
        <p:spPr>
          <a:xfrm>
            <a:off x="19842482" y="1483089"/>
            <a:ext cx="437322" cy="8895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-294968" y="67191"/>
            <a:ext cx="4065460" cy="1659255"/>
            <a:chOff x="261674" y="-423855"/>
            <a:chExt cx="7611998" cy="3429000"/>
          </a:xfrm>
        </p:grpSpPr>
        <p:pic>
          <p:nvPicPr>
            <p:cNvPr id="5" name="Picture 4" descr="SFU_BlockSFUTag_P187_wht_ex.eps"/>
            <p:cNvPicPr>
              <a:picLocks noChangeAspect="1"/>
            </p:cNvPicPr>
            <p:nvPr/>
          </p:nvPicPr>
          <p:blipFill rotWithShape="1">
            <a:blip r:embed="rId3" cstate="print"/>
            <a:srcRect l="1" r="69175"/>
            <a:stretch/>
          </p:blipFill>
          <p:spPr>
            <a:xfrm>
              <a:off x="1896758" y="-423855"/>
              <a:ext cx="3848100" cy="2926081"/>
            </a:xfrm>
            <a:prstGeom prst="rect">
              <a:avLst/>
            </a:prstGeom>
          </p:spPr>
        </p:pic>
        <p:sp>
          <p:nvSpPr>
            <p:cNvPr id="6" name="Title 1"/>
            <p:cNvSpPr txBox="1">
              <a:spLocks/>
            </p:cNvSpPr>
            <p:nvPr/>
          </p:nvSpPr>
          <p:spPr>
            <a:xfrm>
              <a:off x="261674" y="2502226"/>
              <a:ext cx="7611998" cy="502919"/>
            </a:xfrm>
            <a:prstGeom prst="rect">
              <a:avLst/>
            </a:prstGeom>
          </p:spPr>
          <p:txBody>
            <a:bodyPr vert="horz" lIns="412778" tIns="206389" rIns="412778" bIns="206389" rtlCol="0" anchor="ctr">
              <a:noAutofit/>
            </a:bodyPr>
            <a:lstStyle/>
            <a:p>
              <a:pPr algn="ctr">
                <a:spcBef>
                  <a:spcPct val="0"/>
                </a:spcBef>
                <a:defRPr/>
              </a:pPr>
              <a:r>
                <a:rPr lang="en-US" sz="2000" dirty="0" smtClean="0">
                  <a:latin typeface="+mj-lt"/>
                  <a:ea typeface="+mj-ea"/>
                  <a:cs typeface="Times New Roman" pitchFamily="18" charset="0"/>
                </a:rPr>
                <a:t>Simon Fraser University</a:t>
              </a:r>
            </a:p>
          </p:txBody>
        </p:sp>
      </p:grpSp>
      <p:sp>
        <p:nvSpPr>
          <p:cNvPr id="16" name="Title 1"/>
          <p:cNvSpPr>
            <a:spLocks noGrp="1"/>
          </p:cNvSpPr>
          <p:nvPr>
            <p:ph type="ctrTitle"/>
          </p:nvPr>
        </p:nvSpPr>
        <p:spPr>
          <a:xfrm>
            <a:off x="578307" y="1"/>
            <a:ext cx="38697159" cy="1483088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cs typeface="Times New Roman" pitchFamily="18" charset="0"/>
              </a:rPr>
              <a:t>Rock On</a:t>
            </a:r>
            <a:endParaRPr lang="en-US" sz="4800" b="1" dirty="0">
              <a:cs typeface="Times New Roman" pitchFamily="18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8308" y="977981"/>
            <a:ext cx="38697160" cy="1779155"/>
          </a:xfrm>
          <a:prstGeom prst="rect">
            <a:avLst/>
          </a:prstGeom>
        </p:spPr>
        <p:txBody>
          <a:bodyPr vert="horz" lIns="412712" tIns="206356" rIns="412712" bIns="206356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4000" dirty="0" smtClean="0">
                <a:latin typeface="+mj-lt"/>
                <a:ea typeface="+mj-ea"/>
                <a:cs typeface="Times New Roman" pitchFamily="18" charset="0"/>
              </a:rPr>
              <a:t>TBA: Andy Sun, Jacob Patenaude, </a:t>
            </a:r>
            <a:r>
              <a:rPr lang="en-US" sz="4000" dirty="0">
                <a:latin typeface="+mj-lt"/>
                <a:ea typeface="+mj-ea"/>
                <a:cs typeface="Times New Roman" pitchFamily="18" charset="0"/>
              </a:rPr>
              <a:t>Paul Westlund</a:t>
            </a:r>
            <a:r>
              <a:rPr lang="en-US" sz="4000" dirty="0" smtClean="0">
                <a:latin typeface="+mj-lt"/>
                <a:ea typeface="+mj-ea"/>
                <a:cs typeface="Times New Roman" pitchFamily="18" charset="0"/>
              </a:rPr>
              <a:t>, Siddhant Agrawal,  Wilson Lee</a:t>
            </a:r>
          </a:p>
        </p:txBody>
      </p:sp>
      <p:sp>
        <p:nvSpPr>
          <p:cNvPr id="88" name="Rectangle 87"/>
          <p:cNvSpPr/>
          <p:nvPr/>
        </p:nvSpPr>
        <p:spPr>
          <a:xfrm>
            <a:off x="38341252" y="7872096"/>
            <a:ext cx="934215" cy="1152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11284208" y="4979621"/>
            <a:ext cx="16406227" cy="3673181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 smtClean="0"/>
              <a:t>Approach</a:t>
            </a:r>
            <a:endParaRPr lang="en-US" sz="4000" b="1" dirty="0"/>
          </a:p>
          <a:p>
            <a:pPr algn="ctr"/>
            <a:r>
              <a:rPr lang="en-US" sz="2500" dirty="0" smtClean="0"/>
              <a:t>For both SIFT and the Neural Network, we first run back-projection on a skin-tone color histogram to isolate and track the player’s hand within the camera, allowing for a more accurate classification. This was a requirement for SIFT, as otherwise its classifications would have been hindered by noise in the background of the images.</a:t>
            </a:r>
          </a:p>
          <a:p>
            <a:pPr algn="ctr"/>
            <a:r>
              <a:rPr lang="en-US" sz="2500" dirty="0" smtClean="0"/>
              <a:t>While for SIFT we were able to start with an out-of-the-box implementation, </a:t>
            </a:r>
            <a:r>
              <a:rPr lang="en-US" sz="2500" dirty="0"/>
              <a:t>o</a:t>
            </a:r>
            <a:r>
              <a:rPr lang="en-US" sz="2500" dirty="0" smtClean="0"/>
              <a:t>ur </a:t>
            </a:r>
            <a:r>
              <a:rPr lang="en-US" sz="2500" dirty="0"/>
              <a:t>approach for building our convolutional neural network was to start with a baseline network to see what results we </a:t>
            </a:r>
            <a:r>
              <a:rPr lang="en-US" sz="2500" dirty="0" smtClean="0"/>
              <a:t>could get </a:t>
            </a:r>
            <a:r>
              <a:rPr lang="en-US" sz="2500" dirty="0"/>
              <a:t>from the start. From then on we </a:t>
            </a:r>
            <a:r>
              <a:rPr lang="en-US" sz="2500" dirty="0" smtClean="0"/>
              <a:t>branched </a:t>
            </a:r>
            <a:r>
              <a:rPr lang="en-US" sz="2500" dirty="0"/>
              <a:t>out and </a:t>
            </a:r>
            <a:r>
              <a:rPr lang="en-US" sz="2500" dirty="0" smtClean="0"/>
              <a:t>tweaked </a:t>
            </a:r>
            <a:r>
              <a:rPr lang="en-US" sz="2500" dirty="0"/>
              <a:t>with different network structures and hyper-parameters to see how far we </a:t>
            </a:r>
            <a:r>
              <a:rPr lang="en-US" sz="2500" dirty="0" smtClean="0"/>
              <a:t>could improve </a:t>
            </a:r>
            <a:r>
              <a:rPr lang="en-US" sz="2500" dirty="0"/>
              <a:t>it to get better results</a:t>
            </a:r>
            <a:r>
              <a:rPr lang="en-US" sz="2500" dirty="0" smtClean="0"/>
              <a:t>.</a:t>
            </a:r>
          </a:p>
        </p:txBody>
      </p:sp>
      <p:sp>
        <p:nvSpPr>
          <p:cNvPr id="93" name="Title 1"/>
          <p:cNvSpPr txBox="1">
            <a:spLocks/>
          </p:cNvSpPr>
          <p:nvPr/>
        </p:nvSpPr>
        <p:spPr>
          <a:xfrm>
            <a:off x="578307" y="2757136"/>
            <a:ext cx="10013101" cy="16265465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800" dirty="0" smtClean="0">
              <a:ea typeface="+mj-ea"/>
              <a:cs typeface="+mj-cs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78307" y="2867136"/>
            <a:ext cx="1001310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/>
              <a:t>SIFT - Scale-Invariant Feature </a:t>
            </a:r>
            <a:r>
              <a:rPr lang="en-US" sz="4000" b="1" dirty="0" smtClean="0"/>
              <a:t>Transform</a:t>
            </a:r>
            <a:endParaRPr lang="en-US" sz="2000" dirty="0"/>
          </a:p>
          <a:p>
            <a:pPr algn="ctr">
              <a:spcAft>
                <a:spcPts val="600"/>
              </a:spcAft>
            </a:pPr>
            <a:r>
              <a:rPr lang="en-US" sz="3000" dirty="0"/>
              <a:t>Feature Detection Algorithm by David </a:t>
            </a:r>
            <a:r>
              <a:rPr lang="en-US" sz="3000" dirty="0" smtClean="0"/>
              <a:t>Lowe</a:t>
            </a:r>
          </a:p>
          <a:p>
            <a:pPr algn="ctr">
              <a:spcAft>
                <a:spcPts val="600"/>
              </a:spcAft>
            </a:pPr>
            <a:r>
              <a:rPr lang="en-US" sz="2500" dirty="0"/>
              <a:t>Images are transformed into scale-space by creating image pyramid, at each level, difference-of-Gaussian (DOG) is found for </a:t>
            </a:r>
            <a:r>
              <a:rPr lang="en-US" sz="2500" dirty="0" smtClean="0"/>
              <a:t>image.</a:t>
            </a:r>
          </a:p>
        </p:txBody>
      </p:sp>
      <p:sp>
        <p:nvSpPr>
          <p:cNvPr id="95" name="Title 1"/>
          <p:cNvSpPr txBox="1">
            <a:spLocks/>
          </p:cNvSpPr>
          <p:nvPr/>
        </p:nvSpPr>
        <p:spPr>
          <a:xfrm>
            <a:off x="28413556" y="2757136"/>
            <a:ext cx="10861911" cy="16185845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800" dirty="0" smtClean="0">
              <a:ea typeface="+mj-ea"/>
              <a:cs typeface="+mj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8708226" y="2867136"/>
            <a:ext cx="10153774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/>
              <a:t>Neural Network</a:t>
            </a:r>
          </a:p>
          <a:p>
            <a:pPr algn="ctr">
              <a:spcAft>
                <a:spcPts val="600"/>
              </a:spcAft>
            </a:pPr>
            <a:r>
              <a:rPr lang="en-US" sz="2500" dirty="0"/>
              <a:t>We will base our approach by using the pre-trained Inception V3 network as the base for what we will build upon in a technique called transfer learning. This allows us to take advantage of an already powerful fully trained classification model that we can use to retrain for a new set of classes. We can get pretty decent results out of the box this way which will cut down on the amount of work needed to train a completely new network from scratch</a:t>
            </a:r>
            <a:r>
              <a:rPr lang="en-US" sz="2500" dirty="0" smtClean="0"/>
              <a:t>.</a:t>
            </a:r>
            <a:endParaRPr lang="en-US" sz="2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4585" y="14731827"/>
            <a:ext cx="10153774" cy="36266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152574" y="15668811"/>
            <a:ext cx="14812670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 smtClean="0"/>
              <a:t>Conclusions</a:t>
            </a:r>
          </a:p>
          <a:p>
            <a:pPr algn="ctr"/>
            <a:r>
              <a:rPr lang="en-US" sz="2500" dirty="0" smtClean="0"/>
              <a:t>David Lowe’s Scale-Invariant Feature Transform feature detection algorithm is a highly performant and quick-to-implement existing approach for the task of gesture/object recognition; however, we found that a sufficiently trained neural network outperformed SIFT on test data by about 30</a:t>
            </a:r>
            <a:r>
              <a:rPr lang="en-US" sz="2500" dirty="0" smtClean="0"/>
              <a:t>%. </a:t>
            </a:r>
            <a:r>
              <a:rPr lang="en-US" sz="2500" dirty="0" smtClean="0"/>
              <a:t>If we had collected more data or augmented our data we would likely have seen further improvements in both approaches. Furthermore, if we had a more powerful computer for the real-time capture, we could likely improve the speed of the neural network as well.</a:t>
            </a:r>
            <a:endParaRPr lang="en-CA" sz="2500" dirty="0"/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11314530" y="15567700"/>
            <a:ext cx="16375904" cy="3454902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800" dirty="0" smtClean="0">
              <a:ea typeface="+mj-ea"/>
              <a:cs typeface="+mj-cs"/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7285" y="12288178"/>
            <a:ext cx="15780071" cy="2269334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11293776" y="9279633"/>
            <a:ext cx="16305685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 smtClean="0"/>
              <a:t>Dataset</a:t>
            </a:r>
            <a:endParaRPr lang="en-US" sz="4000" b="1" dirty="0"/>
          </a:p>
          <a:p>
            <a:pPr algn="ctr"/>
            <a:r>
              <a:rPr lang="en-US" sz="2500" dirty="0" smtClean="0"/>
              <a:t>Our </a:t>
            </a:r>
            <a:r>
              <a:rPr lang="en-US" sz="2500" dirty="0"/>
              <a:t>dataset </a:t>
            </a:r>
            <a:r>
              <a:rPr lang="en-US" sz="2500" dirty="0" smtClean="0"/>
              <a:t>consisted </a:t>
            </a:r>
            <a:r>
              <a:rPr lang="en-US" sz="2500" dirty="0"/>
              <a:t>of 215 training images and 196 validation images</a:t>
            </a:r>
            <a:r>
              <a:rPr lang="en-US" sz="2500" dirty="0" smtClean="0"/>
              <a:t>. These were separated into classes of Rock, Paper, and Scissors. We then pre-processed the images to isolate for the hand for feeding into both SIFT and the neural networks.</a:t>
            </a:r>
          </a:p>
          <a:p>
            <a:pPr algn="ctr"/>
            <a:r>
              <a:rPr lang="en-US" sz="2500" dirty="0" smtClean="0"/>
              <a:t>For SIFT, the images were checked for keypoints which could be used to identify each of the three gestures.</a:t>
            </a:r>
            <a:endParaRPr lang="en-US" sz="2500" dirty="0"/>
          </a:p>
          <a:p>
            <a:pPr algn="ctr"/>
            <a:r>
              <a:rPr lang="en-US" sz="2500" dirty="0" smtClean="0"/>
              <a:t>For the neural networks, we would train for 300 epochs on all training and validation images. We plotted accuracy and tracked benchmarks to see where improvements could be made.</a:t>
            </a:r>
            <a:endParaRPr lang="en-US" sz="2500" dirty="0"/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11314529" y="9130573"/>
            <a:ext cx="16366332" cy="5932033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800" dirty="0" smtClean="0">
              <a:ea typeface="+mj-ea"/>
              <a:cs typeface="+mj-cs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11284208" y="2763451"/>
            <a:ext cx="16426980" cy="1770053"/>
          </a:xfrm>
          <a:prstGeom prst="rect">
            <a:avLst/>
          </a:prstGeom>
          <a:ln w="50800" cap="rnd">
            <a:solidFill>
              <a:schemeClr val="accent1">
                <a:lumMod val="75000"/>
              </a:schemeClr>
            </a:solidFill>
          </a:ln>
        </p:spPr>
        <p:txBody>
          <a:bodyPr vert="horz" lIns="412712" tIns="206356" rIns="412712" bIns="206356" rtlCol="0" anchor="t" anchorCtr="0">
            <a:noAutofit/>
          </a:bodyPr>
          <a:lstStyle/>
          <a:p>
            <a:pPr algn="ctr">
              <a:spcAft>
                <a:spcPts val="600"/>
              </a:spcAft>
            </a:pPr>
            <a:endParaRPr lang="en-CA" sz="2800" dirty="0"/>
          </a:p>
        </p:txBody>
      </p:sp>
      <p:sp>
        <p:nvSpPr>
          <p:cNvPr id="46" name="TextBox 45"/>
          <p:cNvSpPr txBox="1"/>
          <p:nvPr/>
        </p:nvSpPr>
        <p:spPr>
          <a:xfrm>
            <a:off x="11375178" y="2867136"/>
            <a:ext cx="16305686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600" b="1" dirty="0" smtClean="0"/>
              <a:t>Motivation</a:t>
            </a:r>
            <a:endParaRPr lang="en-US" sz="3600" b="1" dirty="0"/>
          </a:p>
          <a:p>
            <a:pPr algn="ctr"/>
            <a:r>
              <a:rPr lang="en-US" sz="2500" dirty="0" smtClean="0"/>
              <a:t>To experiment </a:t>
            </a:r>
            <a:r>
              <a:rPr lang="en-US" sz="2500" dirty="0"/>
              <a:t>with the effectiveness of convolutional neural networks for the use in classification/object </a:t>
            </a:r>
            <a:r>
              <a:rPr lang="en-US" sz="2500" dirty="0" smtClean="0"/>
              <a:t>recognition over </a:t>
            </a:r>
            <a:r>
              <a:rPr lang="en-US" sz="2500" dirty="0"/>
              <a:t>a traditional method such as </a:t>
            </a:r>
            <a:r>
              <a:rPr lang="en-US" sz="2500" dirty="0" smtClean="0"/>
              <a:t>SIFT</a:t>
            </a:r>
            <a:r>
              <a:rPr lang="en-US" sz="2500" dirty="0" smtClean="0"/>
              <a:t>.</a:t>
            </a:r>
            <a:endParaRPr lang="en-US" sz="2500" dirty="0"/>
          </a:p>
        </p:txBody>
      </p:sp>
      <p:sp>
        <p:nvSpPr>
          <p:cNvPr id="12" name="TextBox 11"/>
          <p:cNvSpPr txBox="1"/>
          <p:nvPr/>
        </p:nvSpPr>
        <p:spPr>
          <a:xfrm>
            <a:off x="547987" y="8264223"/>
            <a:ext cx="10013100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500" dirty="0" smtClean="0"/>
              <a:t>Using DOG, keypoints are computed by comparing each pixel to its 26 neighbours to find maxima and minima per level (areas of high curvature or contrast)</a:t>
            </a:r>
          </a:p>
          <a:p>
            <a:pPr algn="ctr">
              <a:spcAft>
                <a:spcPts val="600"/>
              </a:spcAft>
            </a:pPr>
            <a:r>
              <a:rPr lang="en-US" sz="2500" dirty="0" smtClean="0"/>
              <a:t>Keypoint descriptors are calculated by sampling regions around keypoint and calculating image gradient per sample</a:t>
            </a:r>
          </a:p>
          <a:p>
            <a:pPr algn="ctr">
              <a:spcAft>
                <a:spcPts val="600"/>
              </a:spcAft>
            </a:pPr>
            <a:r>
              <a:rPr lang="en-US" sz="2500" dirty="0" smtClean="0"/>
              <a:t>Regions are then clustered together to form orientation histograms; orientation vector is then normalized along the largest gradient sample to achieve local rotational invariance</a:t>
            </a:r>
          </a:p>
          <a:p>
            <a:pPr algn="ctr">
              <a:spcAft>
                <a:spcPts val="600"/>
              </a:spcAft>
            </a:pPr>
            <a:r>
              <a:rPr lang="en-US" sz="2500" dirty="0" smtClean="0"/>
              <a:t>Keypoints can then be matched based on Euclidean distance of descriptors, allowing for recognition of model objects</a:t>
            </a:r>
          </a:p>
          <a:p>
            <a:pPr algn="ctr">
              <a:spcAft>
                <a:spcPts val="600"/>
              </a:spcAft>
            </a:pPr>
            <a:r>
              <a:rPr lang="en-US" sz="2500" dirty="0" smtClean="0"/>
              <a:t>Hand gestures such as Rock, Paper, and Scissors have salient curvature-based features for SIFT to pick up; however, in practice there are few keypoints per pose (average ~ 10)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810" y="5081344"/>
            <a:ext cx="2344829" cy="234159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94982" y="16528553"/>
            <a:ext cx="932727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Tx/>
              <a:buChar char="-"/>
            </a:pPr>
            <a:r>
              <a:rPr lang="en-US" sz="2500" dirty="0" smtClean="0"/>
              <a:t>Requires </a:t>
            </a:r>
            <a:r>
              <a:rPr lang="en-US" sz="2500" dirty="0"/>
              <a:t>cropped model images, otherwise background keypoints will overwhelm model </a:t>
            </a:r>
            <a:r>
              <a:rPr lang="en-US" sz="2500" dirty="0" smtClean="0"/>
              <a:t>keypoints</a:t>
            </a:r>
          </a:p>
          <a:p>
            <a:pPr marL="342900" indent="-342900">
              <a:spcAft>
                <a:spcPts val="600"/>
              </a:spcAft>
              <a:buFontTx/>
              <a:buChar char="-"/>
            </a:pPr>
            <a:r>
              <a:rPr lang="en-US" sz="2500" dirty="0" smtClean="0"/>
              <a:t>Brute-force </a:t>
            </a:r>
            <a:r>
              <a:rPr lang="en-US" sz="2500" dirty="0"/>
              <a:t>match all test image keypoints against trained </a:t>
            </a:r>
            <a:r>
              <a:rPr lang="en-US" sz="2500" dirty="0" smtClean="0"/>
              <a:t>keypoints</a:t>
            </a:r>
          </a:p>
          <a:p>
            <a:pPr marL="342900" indent="-342900">
              <a:spcAft>
                <a:spcPts val="600"/>
              </a:spcAft>
              <a:buFontTx/>
              <a:buChar char="-"/>
            </a:pPr>
            <a:r>
              <a:rPr lang="en-US" sz="2500" dirty="0" smtClean="0"/>
              <a:t>Very </a:t>
            </a:r>
            <a:r>
              <a:rPr lang="en-US" sz="2500" dirty="0"/>
              <a:t>quick, algorithm capable of real-time matching for our data </a:t>
            </a:r>
            <a:r>
              <a:rPr lang="en-US" sz="2500" dirty="0" smtClean="0"/>
              <a:t>sets on our testing computer whereas the neural network cannot</a:t>
            </a:r>
            <a:endParaRPr lang="en-CA" sz="25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00" y="13857574"/>
            <a:ext cx="4701360" cy="234675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060" y="13861812"/>
            <a:ext cx="2334631" cy="234251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7180" y="13861812"/>
            <a:ext cx="2326797" cy="234251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638" y="5081344"/>
            <a:ext cx="4669338" cy="236582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82" y="5047192"/>
            <a:ext cx="2344828" cy="237575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227032" y="7654532"/>
            <a:ext cx="96756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*Images taken from David Lowe's 2004 paper, Distinctive Image Features from Scale-Invariant Keypoints</a:t>
            </a:r>
            <a:endParaRPr lang="en-CA" sz="1600" dirty="0"/>
          </a:p>
        </p:txBody>
      </p:sp>
      <p:sp>
        <p:nvSpPr>
          <p:cNvPr id="52" name="TextBox 51"/>
          <p:cNvSpPr txBox="1"/>
          <p:nvPr/>
        </p:nvSpPr>
        <p:spPr>
          <a:xfrm>
            <a:off x="28708226" y="18421447"/>
            <a:ext cx="104204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</a:t>
            </a:r>
            <a:r>
              <a:rPr lang="en-US" sz="1600" dirty="0" smtClean="0"/>
              <a:t>Image </a:t>
            </a:r>
            <a:r>
              <a:rPr lang="en-US" sz="1600" dirty="0"/>
              <a:t>adapted from </a:t>
            </a:r>
            <a:r>
              <a:rPr lang="en-US" sz="1600" dirty="0" smtClean="0"/>
              <a:t>Inception V3 overview</a:t>
            </a:r>
            <a:endParaRPr lang="en-CA" sz="16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3973" y="5975043"/>
            <a:ext cx="5152244" cy="386418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8463" y="5972238"/>
            <a:ext cx="5155984" cy="386698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8724848" y="9961674"/>
            <a:ext cx="993254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500" dirty="0" smtClean="0"/>
              <a:t>Because the data was collected manually and in a short timeframe, we encountered overfitting of our training data in all </a:t>
            </a:r>
            <a:r>
              <a:rPr lang="en-US" sz="2500" dirty="0" smtClean="0"/>
              <a:t>networks</a:t>
            </a:r>
            <a:endParaRPr lang="en-US" sz="2500" dirty="0" smtClean="0"/>
          </a:p>
          <a:p>
            <a:pPr marL="457200" indent="-457200">
              <a:buFontTx/>
              <a:buChar char="-"/>
            </a:pPr>
            <a:r>
              <a:rPr lang="en-US" sz="2500" dirty="0" smtClean="0"/>
              <a:t>Classifications tended to be very sharply in favour of a particular class</a:t>
            </a:r>
            <a:r>
              <a:rPr lang="en-US" sz="2500" dirty="0" smtClean="0"/>
              <a:t>, regardless of whether that class was the correct one or not</a:t>
            </a:r>
            <a:endParaRPr lang="en-US" sz="2500" dirty="0" smtClean="0"/>
          </a:p>
          <a:p>
            <a:pPr marL="457200" indent="-457200">
              <a:buFontTx/>
              <a:buChar char="-"/>
            </a:pPr>
            <a:r>
              <a:rPr lang="en-US" sz="2500" dirty="0"/>
              <a:t>S</a:t>
            </a:r>
            <a:r>
              <a:rPr lang="en-US" sz="2500" dirty="0" smtClean="0"/>
              <a:t>ome </a:t>
            </a:r>
            <a:r>
              <a:rPr lang="en-US" sz="2500" dirty="0" smtClean="0"/>
              <a:t>networks were </a:t>
            </a:r>
            <a:r>
              <a:rPr lang="en-US" sz="2500" dirty="0"/>
              <a:t>redundant, </a:t>
            </a:r>
            <a:r>
              <a:rPr lang="en-US" sz="2500" dirty="0" smtClean="0"/>
              <a:t>making no improvement over previous </a:t>
            </a:r>
            <a:r>
              <a:rPr lang="en-US" sz="2500" dirty="0" smtClean="0"/>
              <a:t>iterations</a:t>
            </a:r>
          </a:p>
          <a:p>
            <a:pPr marL="457200" indent="-457200">
              <a:buFontTx/>
              <a:buChar char="-"/>
            </a:pPr>
            <a:r>
              <a:rPr lang="en-US" sz="2500" dirty="0" smtClean="0"/>
              <a:t>Training accuracy almost always approached 100%, while validation accuracy oscillated much more and was typically around 80% for most networks. </a:t>
            </a:r>
          </a:p>
          <a:p>
            <a:pPr marL="457200" indent="-457200">
              <a:buFontTx/>
              <a:buChar char="-"/>
            </a:pPr>
            <a:r>
              <a:rPr lang="en-US" sz="2500" dirty="0" smtClean="0"/>
              <a:t>The </a:t>
            </a:r>
            <a:r>
              <a:rPr lang="en-US" sz="2500" dirty="0" smtClean="0"/>
              <a:t>final chosen neural network (network 7) outperformed the SIFT approach in </a:t>
            </a:r>
            <a:r>
              <a:rPr lang="en-US" sz="2500" dirty="0" smtClean="0"/>
              <a:t>accuracy (90% validation) </a:t>
            </a:r>
            <a:r>
              <a:rPr lang="en-US" sz="2500" dirty="0" smtClean="0"/>
              <a:t>but was too slow to run in real-time on the capturing computer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782</Words>
  <Application>Microsoft Office PowerPoint</Application>
  <PresentationFormat>Custom</PresentationFormat>
  <Paragraphs>35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Office Theme</vt:lpstr>
      <vt:lpstr>Rock 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Similarity Constrained Latent Support Vector Machines:  An Application to Weakly Supervised Action Classification</dc:title>
  <dc:creator>Greg Mori</dc:creator>
  <cp:lastModifiedBy>Jacob Patenaude</cp:lastModifiedBy>
  <cp:revision>34</cp:revision>
  <dcterms:created xsi:type="dcterms:W3CDTF">2014-11-05T21:03:58Z</dcterms:created>
  <dcterms:modified xsi:type="dcterms:W3CDTF">2016-12-04T08:31:44Z</dcterms:modified>
</cp:coreProperties>
</file>

<file path=docProps/thumbnail.jpeg>
</file>